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Arimo"/>
      <p:regular r:id="rId15"/>
      <p:bold r:id="rId16"/>
      <p:italic r:id="rId17"/>
      <p:boldItalic r:id="rId18"/>
    </p:embeddedFont>
    <p:embeddedFont>
      <p:font typeface="Outfit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utfit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Arimo-regular.fntdata"/><Relationship Id="rId14" Type="http://schemas.openxmlformats.org/officeDocument/2006/relationships/slide" Target="slides/slide10.xml"/><Relationship Id="rId17" Type="http://schemas.openxmlformats.org/officeDocument/2006/relationships/font" Target="fonts/Arimo-italic.fntdata"/><Relationship Id="rId16" Type="http://schemas.openxmlformats.org/officeDocument/2006/relationships/font" Target="fonts/Arimo-bold.fntdata"/><Relationship Id="rId5" Type="http://schemas.openxmlformats.org/officeDocument/2006/relationships/slide" Target="slides/slide1.xml"/><Relationship Id="rId19" Type="http://schemas.openxmlformats.org/officeDocument/2006/relationships/font" Target="fonts/Outfit-regular.fntdata"/><Relationship Id="rId6" Type="http://schemas.openxmlformats.org/officeDocument/2006/relationships/slide" Target="slides/slide2.xml"/><Relationship Id="rId18" Type="http://schemas.openxmlformats.org/officeDocument/2006/relationships/font" Target="fonts/Arim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bg>
      <p:bgPr>
        <a:solidFill>
          <a:srgbClr val="000000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cricbuzz.com/cricket-stats/icc-rankings/men/batting" TargetMode="External"/><Relationship Id="rId4" Type="http://schemas.openxmlformats.org/officeDocument/2006/relationships/hyperlink" Target="https://www.cricbuzz.com/cricket-stats/icc-rankings/men/bowling" TargetMode="External"/><Relationship Id="rId5" Type="http://schemas.openxmlformats.org/officeDocument/2006/relationships/hyperlink" Target="https://www.cricbuzz.com/cricket-stats/icc-rankings/men/all-rounder" TargetMode="External"/><Relationship Id="rId6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"/>
              <a:buNone/>
            </a:pPr>
            <a:r>
              <a:rPr b="1" i="0" lang="en-US" sz="445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ICC Cricket Rankings: Data Analysis Project</a:t>
            </a:r>
            <a:endParaRPr b="0" i="0" sz="4450" u="none" cap="none" strike="noStrike"/>
          </a:p>
        </p:txBody>
      </p:sp>
      <p:sp>
        <p:nvSpPr>
          <p:cNvPr id="58" name="Google Shape;58;p13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A comprehensive overview of web scraping, data cleaning, analysis, and visualization of ICC cricket player rankings.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4" name="Google Shape;20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2"/>
          <p:cNvSpPr/>
          <p:nvPr/>
        </p:nvSpPr>
        <p:spPr>
          <a:xfrm>
            <a:off x="793790" y="2609374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"/>
              <a:buNone/>
            </a:pPr>
            <a:r>
              <a:rPr b="1" i="0" lang="en-US" sz="445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Project Summary</a:t>
            </a:r>
            <a:endParaRPr b="0" i="0" sz="4450" u="none" cap="none" strike="noStrike"/>
          </a:p>
        </p:txBody>
      </p:sp>
      <p:sp>
        <p:nvSpPr>
          <p:cNvPr id="206" name="Google Shape;206;p22"/>
          <p:cNvSpPr/>
          <p:nvPr/>
        </p:nvSpPr>
        <p:spPr>
          <a:xfrm>
            <a:off x="1133951" y="3913465"/>
            <a:ext cx="7216259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This project successfully demonstrates a complete data workflow from web scraping and data cleaning to in-depth analysis and visualization, providing a clear and comprehensive summary of the ICC cricket player rankings.</a:t>
            </a:r>
            <a:endParaRPr b="0" i="0" sz="1750" u="none" cap="none" strike="noStrike"/>
          </a:p>
        </p:txBody>
      </p:sp>
      <p:sp>
        <p:nvSpPr>
          <p:cNvPr id="207" name="Google Shape;207;p22"/>
          <p:cNvSpPr/>
          <p:nvPr/>
        </p:nvSpPr>
        <p:spPr>
          <a:xfrm>
            <a:off x="793790" y="3658314"/>
            <a:ext cx="30480" cy="1961912"/>
          </a:xfrm>
          <a:prstGeom prst="rect">
            <a:avLst/>
          </a:prstGeom>
          <a:solidFill>
            <a:srgbClr val="5E4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793790" y="163365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Project Steps</a:t>
            </a:r>
            <a:endParaRPr b="0" i="0" sz="2200" u="none" cap="none" strike="noStrike"/>
          </a:p>
        </p:txBody>
      </p:sp>
      <p:sp>
        <p:nvSpPr>
          <p:cNvPr id="65" name="Google Shape;65;p14"/>
          <p:cNvSpPr/>
          <p:nvPr/>
        </p:nvSpPr>
        <p:spPr>
          <a:xfrm>
            <a:off x="793790" y="2214801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"/>
              <a:buNone/>
            </a:pPr>
            <a:r>
              <a:rPr b="1" i="0" lang="en-US" sz="445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Agenda</a:t>
            </a:r>
            <a:endParaRPr b="0" i="0" sz="4450" u="none" cap="none" strike="noStrike"/>
          </a:p>
        </p:txBody>
      </p:sp>
      <p:sp>
        <p:nvSpPr>
          <p:cNvPr id="66" name="Google Shape;66;p14"/>
          <p:cNvSpPr/>
          <p:nvPr/>
        </p:nvSpPr>
        <p:spPr>
          <a:xfrm>
            <a:off x="793790" y="379309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Importing Libraries</a:t>
            </a:r>
            <a:endParaRPr b="0" i="0" sz="2200" u="none" cap="none" strike="noStrike"/>
          </a:p>
        </p:txBody>
      </p:sp>
      <p:sp>
        <p:nvSpPr>
          <p:cNvPr id="67" name="Google Shape;67;p14"/>
          <p:cNvSpPr/>
          <p:nvPr/>
        </p:nvSpPr>
        <p:spPr>
          <a:xfrm>
            <a:off x="793790" y="4283512"/>
            <a:ext cx="6407944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Setting up the essential tools for the project.</a:t>
            </a:r>
            <a:endParaRPr b="0" i="0" sz="1750" u="none" cap="none" strike="noStrike"/>
          </a:p>
        </p:txBody>
      </p:sp>
      <p:sp>
        <p:nvSpPr>
          <p:cNvPr id="68" name="Google Shape;68;p14"/>
          <p:cNvSpPr/>
          <p:nvPr/>
        </p:nvSpPr>
        <p:spPr>
          <a:xfrm>
            <a:off x="7428548" y="3793093"/>
            <a:ext cx="4188500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Data Extraction (Web Scraping)</a:t>
            </a:r>
            <a:endParaRPr b="0" i="0" sz="2200" u="none" cap="none" strike="noStrike"/>
          </a:p>
        </p:txBody>
      </p:sp>
      <p:sp>
        <p:nvSpPr>
          <p:cNvPr id="69" name="Google Shape;69;p14"/>
          <p:cNvSpPr/>
          <p:nvPr/>
        </p:nvSpPr>
        <p:spPr>
          <a:xfrm>
            <a:off x="7428548" y="4283512"/>
            <a:ext cx="640806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Gathering raw data from Cricbuzz.</a:t>
            </a:r>
            <a:endParaRPr b="0" i="0" sz="1750" u="none" cap="none" strike="noStrike"/>
          </a:p>
        </p:txBody>
      </p:sp>
      <p:sp>
        <p:nvSpPr>
          <p:cNvPr id="70" name="Google Shape;70;p14"/>
          <p:cNvSpPr/>
          <p:nvPr/>
        </p:nvSpPr>
        <p:spPr>
          <a:xfrm>
            <a:off x="793790" y="5572601"/>
            <a:ext cx="361128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Data Cleaning and Merging</a:t>
            </a:r>
            <a:endParaRPr b="0" i="0" sz="2200" u="none" cap="none" strike="noStrike"/>
          </a:p>
        </p:txBody>
      </p:sp>
      <p:sp>
        <p:nvSpPr>
          <p:cNvPr id="71" name="Google Shape;71;p14"/>
          <p:cNvSpPr/>
          <p:nvPr/>
        </p:nvSpPr>
        <p:spPr>
          <a:xfrm>
            <a:off x="793790" y="6063020"/>
            <a:ext cx="6407944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Preparing and combining the scraped data.</a:t>
            </a:r>
            <a:endParaRPr b="0" i="0" sz="1750" u="none" cap="none" strike="noStrike"/>
          </a:p>
        </p:txBody>
      </p:sp>
      <p:sp>
        <p:nvSpPr>
          <p:cNvPr id="72" name="Google Shape;72;p14"/>
          <p:cNvSpPr/>
          <p:nvPr/>
        </p:nvSpPr>
        <p:spPr>
          <a:xfrm>
            <a:off x="7428548" y="5572601"/>
            <a:ext cx="4176117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Data Analysis and Visualization</a:t>
            </a:r>
            <a:endParaRPr b="0" i="0" sz="2200" u="none" cap="none" strike="noStrike"/>
          </a:p>
        </p:txBody>
      </p:sp>
      <p:sp>
        <p:nvSpPr>
          <p:cNvPr id="73" name="Google Shape;73;p14"/>
          <p:cNvSpPr/>
          <p:nvPr/>
        </p:nvSpPr>
        <p:spPr>
          <a:xfrm>
            <a:off x="7428548" y="6063020"/>
            <a:ext cx="640806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Uncovering insights and presenting findings.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/>
          <p:nvPr/>
        </p:nvSpPr>
        <p:spPr>
          <a:xfrm>
            <a:off x="793790" y="1996202"/>
            <a:ext cx="7658695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"/>
              <a:buNone/>
            </a:pPr>
            <a:r>
              <a:rPr b="1" i="0" lang="en-US" sz="445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Importing Essential Libraries</a:t>
            </a:r>
            <a:endParaRPr b="0" i="0" sz="4450" u="none" cap="none" strike="noStrike"/>
          </a:p>
        </p:txBody>
      </p:sp>
      <p:sp>
        <p:nvSpPr>
          <p:cNvPr id="80" name="Google Shape;80;p15"/>
          <p:cNvSpPr/>
          <p:nvPr/>
        </p:nvSpPr>
        <p:spPr>
          <a:xfrm>
            <a:off x="793790" y="3158609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The project begins by importing key Python libraries for web scraping and data manipulation.</a:t>
            </a:r>
            <a:endParaRPr b="0" i="0" sz="1750" u="none" cap="none" strike="noStrike"/>
          </a:p>
        </p:txBody>
      </p:sp>
      <p:sp>
        <p:nvSpPr>
          <p:cNvPr id="81" name="Google Shape;81;p15"/>
          <p:cNvSpPr/>
          <p:nvPr/>
        </p:nvSpPr>
        <p:spPr>
          <a:xfrm>
            <a:off x="793790" y="3776663"/>
            <a:ext cx="4196358" cy="2456617"/>
          </a:xfrm>
          <a:prstGeom prst="roundRect">
            <a:avLst>
              <a:gd fmla="val 5956" name="adj"/>
            </a:avLst>
          </a:prstGeom>
          <a:solidFill>
            <a:srgbClr val="FAFAFA">
              <a:alpha val="74901"/>
            </a:srgbClr>
          </a:solidFill>
          <a:ln cap="flat" cmpd="sng" w="3047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763310" y="3776663"/>
            <a:ext cx="121920" cy="2456617"/>
          </a:xfrm>
          <a:prstGeom prst="roundRect">
            <a:avLst>
              <a:gd fmla="val 78139" name="adj"/>
            </a:avLst>
          </a:prstGeom>
          <a:solidFill>
            <a:srgbClr val="5E4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1142524" y="403395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requests</a:t>
            </a:r>
            <a:endParaRPr b="0" i="0" sz="2200" u="none" cap="none" strike="noStrike"/>
          </a:p>
        </p:txBody>
      </p:sp>
      <p:sp>
        <p:nvSpPr>
          <p:cNvPr id="84" name="Google Shape;84;p15"/>
          <p:cNvSpPr/>
          <p:nvPr/>
        </p:nvSpPr>
        <p:spPr>
          <a:xfrm>
            <a:off x="1142524" y="4524375"/>
            <a:ext cx="359033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Used to make HTTP requests to the Cricbuzz website to retrieve HTML content.</a:t>
            </a:r>
            <a:endParaRPr b="0" i="0" sz="1750" u="none" cap="none" strike="noStrike"/>
          </a:p>
        </p:txBody>
      </p:sp>
      <p:sp>
        <p:nvSpPr>
          <p:cNvPr id="85" name="Google Shape;85;p15"/>
          <p:cNvSpPr/>
          <p:nvPr/>
        </p:nvSpPr>
        <p:spPr>
          <a:xfrm>
            <a:off x="5216962" y="3776663"/>
            <a:ext cx="4196358" cy="2456617"/>
          </a:xfrm>
          <a:prstGeom prst="roundRect">
            <a:avLst>
              <a:gd fmla="val 5956" name="adj"/>
            </a:avLst>
          </a:prstGeom>
          <a:solidFill>
            <a:srgbClr val="FAFAFA">
              <a:alpha val="74901"/>
            </a:srgbClr>
          </a:solidFill>
          <a:ln cap="flat" cmpd="sng" w="3047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/>
          <p:nvPr/>
        </p:nvSpPr>
        <p:spPr>
          <a:xfrm>
            <a:off x="5186482" y="3776663"/>
            <a:ext cx="121920" cy="2456617"/>
          </a:xfrm>
          <a:prstGeom prst="roundRect">
            <a:avLst>
              <a:gd fmla="val 78139" name="adj"/>
            </a:avLst>
          </a:prstGeom>
          <a:solidFill>
            <a:srgbClr val="5E4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5565696" y="403395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BeautifulSoup (bs)</a:t>
            </a:r>
            <a:endParaRPr b="0" i="0" sz="2200" u="none" cap="none" strike="noStrike"/>
          </a:p>
        </p:txBody>
      </p:sp>
      <p:sp>
        <p:nvSpPr>
          <p:cNvPr id="88" name="Google Shape;88;p15"/>
          <p:cNvSpPr/>
          <p:nvPr/>
        </p:nvSpPr>
        <p:spPr>
          <a:xfrm>
            <a:off x="5565696" y="4524375"/>
            <a:ext cx="359033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Parses HTML/XML documents, navigating structures to find specific data points.</a:t>
            </a:r>
            <a:endParaRPr b="0" i="0" sz="1750" u="none" cap="none" strike="noStrike"/>
          </a:p>
        </p:txBody>
      </p:sp>
      <p:sp>
        <p:nvSpPr>
          <p:cNvPr id="89" name="Google Shape;89;p15"/>
          <p:cNvSpPr/>
          <p:nvPr/>
        </p:nvSpPr>
        <p:spPr>
          <a:xfrm>
            <a:off x="9640133" y="3776663"/>
            <a:ext cx="4196358" cy="2456617"/>
          </a:xfrm>
          <a:prstGeom prst="roundRect">
            <a:avLst>
              <a:gd fmla="val 5956" name="adj"/>
            </a:avLst>
          </a:prstGeom>
          <a:solidFill>
            <a:srgbClr val="FAFAFA">
              <a:alpha val="74901"/>
            </a:srgbClr>
          </a:solidFill>
          <a:ln cap="flat" cmpd="sng" w="3047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9609653" y="3776663"/>
            <a:ext cx="121920" cy="2456617"/>
          </a:xfrm>
          <a:prstGeom prst="roundRect">
            <a:avLst>
              <a:gd fmla="val 78139" name="adj"/>
            </a:avLst>
          </a:prstGeom>
          <a:solidFill>
            <a:srgbClr val="5E4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5"/>
          <p:cNvSpPr/>
          <p:nvPr/>
        </p:nvSpPr>
        <p:spPr>
          <a:xfrm>
            <a:off x="9988868" y="403395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pandas</a:t>
            </a:r>
            <a:endParaRPr b="0" i="0" sz="2200" u="none" cap="none" strike="noStrike"/>
          </a:p>
        </p:txBody>
      </p:sp>
      <p:sp>
        <p:nvSpPr>
          <p:cNvPr id="92" name="Google Shape;92;p15"/>
          <p:cNvSpPr/>
          <p:nvPr/>
        </p:nvSpPr>
        <p:spPr>
          <a:xfrm>
            <a:off x="9988868" y="4524375"/>
            <a:ext cx="3590330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Indispensable for data analysis, storing scraped data in DataFrames for cleaning and analysis.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/>
          <p:nvPr/>
        </p:nvSpPr>
        <p:spPr>
          <a:xfrm>
            <a:off x="613172" y="481846"/>
            <a:ext cx="6328291" cy="5474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3400"/>
              <a:buFont typeface="Outfit"/>
              <a:buNone/>
            </a:pPr>
            <a:r>
              <a:rPr b="1" i="0" lang="en-US" sz="340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Data Extraction: Web Scraping</a:t>
            </a:r>
            <a:endParaRPr b="0" i="0" sz="3400" u="none" cap="none" strike="noStrike"/>
          </a:p>
        </p:txBody>
      </p:sp>
      <p:sp>
        <p:nvSpPr>
          <p:cNvPr id="99" name="Google Shape;99;p16"/>
          <p:cNvSpPr/>
          <p:nvPr/>
        </p:nvSpPr>
        <p:spPr>
          <a:xfrm>
            <a:off x="613172" y="1379696"/>
            <a:ext cx="13404056" cy="2803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350"/>
              <a:buFont typeface="Arimo"/>
              <a:buNone/>
            </a:pPr>
            <a:r>
              <a:rPr b="0" i="0" lang="en-US" sz="13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The core of the project involves scraping ICC rankings for men's batting, bowling, and all-rounders from Cricbuzz.</a:t>
            </a:r>
            <a:endParaRPr b="0" i="0" sz="1350" u="none" cap="none" strike="noStrike"/>
          </a:p>
        </p:txBody>
      </p:sp>
      <p:sp>
        <p:nvSpPr>
          <p:cNvPr id="100" name="Google Shape;100;p16"/>
          <p:cNvSpPr/>
          <p:nvPr/>
        </p:nvSpPr>
        <p:spPr>
          <a:xfrm>
            <a:off x="613172" y="2032278"/>
            <a:ext cx="2190155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1700"/>
              <a:buFont typeface="Outfit"/>
              <a:buNone/>
            </a:pPr>
            <a:r>
              <a:rPr b="1" i="0" lang="en-US" sz="170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Target URLs</a:t>
            </a:r>
            <a:endParaRPr b="0" i="0" sz="1700" u="none" cap="none" strike="noStrike"/>
          </a:p>
        </p:txBody>
      </p:sp>
      <p:sp>
        <p:nvSpPr>
          <p:cNvPr id="101" name="Google Shape;101;p16"/>
          <p:cNvSpPr/>
          <p:nvPr/>
        </p:nvSpPr>
        <p:spPr>
          <a:xfrm>
            <a:off x="613172" y="2481262"/>
            <a:ext cx="6488311" cy="2803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5E4CE6"/>
              </a:buClr>
              <a:buSzPts val="1350"/>
              <a:buFont typeface="Arimo"/>
              <a:buChar char="•"/>
            </a:pPr>
            <a:r>
              <a:rPr b="0" i="0" lang="en-US" sz="1350" u="sng" cap="none" strike="noStrike">
                <a:solidFill>
                  <a:schemeClr val="hlink"/>
                </a:solidFill>
                <a:latin typeface="Arimo"/>
                <a:ea typeface="Arimo"/>
                <a:cs typeface="Arimo"/>
                <a:sym typeface="Arimo"/>
                <a:hlinkClick r:id="rId3"/>
              </a:rPr>
              <a:t>Men's Batting</a:t>
            </a:r>
            <a:endParaRPr b="0" i="0" sz="1350" u="none" cap="none" strike="noStrike"/>
          </a:p>
        </p:txBody>
      </p:sp>
      <p:sp>
        <p:nvSpPr>
          <p:cNvPr id="102" name="Google Shape;102;p16"/>
          <p:cNvSpPr/>
          <p:nvPr/>
        </p:nvSpPr>
        <p:spPr>
          <a:xfrm>
            <a:off x="613172" y="2822972"/>
            <a:ext cx="6488311" cy="2803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5E4CE6"/>
              </a:buClr>
              <a:buSzPts val="1350"/>
              <a:buFont typeface="Arimo"/>
              <a:buChar char="•"/>
            </a:pPr>
            <a:r>
              <a:rPr b="0" i="0" lang="en-US" sz="1350" u="sng" cap="none" strike="noStrike">
                <a:solidFill>
                  <a:schemeClr val="hlink"/>
                </a:solidFill>
                <a:latin typeface="Arimo"/>
                <a:ea typeface="Arimo"/>
                <a:cs typeface="Arimo"/>
                <a:sym typeface="Arimo"/>
                <a:hlinkClick r:id="rId4"/>
              </a:rPr>
              <a:t>Men's Bowling</a:t>
            </a:r>
            <a:endParaRPr b="0" i="0" sz="1350" u="none" cap="none" strike="noStrike"/>
          </a:p>
        </p:txBody>
      </p:sp>
      <p:sp>
        <p:nvSpPr>
          <p:cNvPr id="103" name="Google Shape;103;p16"/>
          <p:cNvSpPr/>
          <p:nvPr/>
        </p:nvSpPr>
        <p:spPr>
          <a:xfrm>
            <a:off x="613172" y="3164681"/>
            <a:ext cx="6488311" cy="2803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5E4CE6"/>
              </a:buClr>
              <a:buSzPts val="1350"/>
              <a:buFont typeface="Arimo"/>
              <a:buChar char="•"/>
            </a:pPr>
            <a:r>
              <a:rPr b="0" i="0" lang="en-US" sz="1350" u="sng" cap="none" strike="noStrike">
                <a:solidFill>
                  <a:schemeClr val="hlink"/>
                </a:solidFill>
                <a:latin typeface="Arimo"/>
                <a:ea typeface="Arimo"/>
                <a:cs typeface="Arimo"/>
                <a:sym typeface="Arimo"/>
                <a:hlinkClick r:id="rId5"/>
              </a:rPr>
              <a:t>Men's All-Rounder</a:t>
            </a:r>
            <a:endParaRPr b="0" i="0" sz="1350" u="none" cap="none" strike="noStrike"/>
          </a:p>
        </p:txBody>
      </p:sp>
      <p:pic>
        <p:nvPicPr>
          <p:cNvPr descr="preencoded.png" id="104" name="Google Shape;104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36537" y="2054185"/>
            <a:ext cx="6488311" cy="6488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/>
          <p:nvPr/>
        </p:nvSpPr>
        <p:spPr>
          <a:xfrm>
            <a:off x="793790" y="1134070"/>
            <a:ext cx="5828586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"/>
              <a:buNone/>
            </a:pPr>
            <a:r>
              <a:rPr b="1" i="0" lang="en-US" sz="445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Web Scraping Process</a:t>
            </a:r>
            <a:endParaRPr b="0" i="0" sz="4450" u="none" cap="none" strike="noStrike"/>
          </a:p>
        </p:txBody>
      </p:sp>
      <p:pic>
        <p:nvPicPr>
          <p:cNvPr descr="preencoded.png" id="111" name="Google Shape;11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296477"/>
            <a:ext cx="6521410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/>
          <p:nvPr/>
        </p:nvSpPr>
        <p:spPr>
          <a:xfrm>
            <a:off x="1020604" y="343054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Make Request</a:t>
            </a:r>
            <a:endParaRPr b="0" i="0" sz="2200" u="none" cap="none" strike="noStrike"/>
          </a:p>
        </p:txBody>
      </p:sp>
      <p:sp>
        <p:nvSpPr>
          <p:cNvPr id="113" name="Google Shape;113;p17"/>
          <p:cNvSpPr/>
          <p:nvPr/>
        </p:nvSpPr>
        <p:spPr>
          <a:xfrm>
            <a:off x="1020604" y="3920966"/>
            <a:ext cx="6067782" cy="3705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Fetch HTML content using </a:t>
            </a:r>
            <a:r>
              <a:rPr b="0" i="0" lang="en-US" sz="1750" u="none" cap="none" strike="noStrike">
                <a:solidFill>
                  <a:srgbClr val="2A2742"/>
                </a:solidFill>
                <a:highlight>
                  <a:srgbClr val="EDEDED"/>
                </a:highlight>
                <a:latin typeface="Consolas"/>
                <a:ea typeface="Consolas"/>
                <a:cs typeface="Consolas"/>
                <a:sym typeface="Consolas"/>
              </a:rPr>
              <a:t>requests.get()</a:t>
            </a: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  <a:endParaRPr b="0" i="0" sz="1750" u="none" cap="none" strike="noStrike"/>
          </a:p>
        </p:txBody>
      </p:sp>
      <p:pic>
        <p:nvPicPr>
          <p:cNvPr descr="preencoded.png" id="114" name="Google Shape;11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15200" y="2296477"/>
            <a:ext cx="6521410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/>
          <p:nvPr/>
        </p:nvSpPr>
        <p:spPr>
          <a:xfrm>
            <a:off x="7542014" y="343054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Parse HTML</a:t>
            </a:r>
            <a:endParaRPr b="0" i="0" sz="2200" u="none" cap="none" strike="noStrike"/>
          </a:p>
        </p:txBody>
      </p:sp>
      <p:sp>
        <p:nvSpPr>
          <p:cNvPr id="116" name="Google Shape;116;p17"/>
          <p:cNvSpPr/>
          <p:nvPr/>
        </p:nvSpPr>
        <p:spPr>
          <a:xfrm>
            <a:off x="7542014" y="3920966"/>
            <a:ext cx="606778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Use BeautifulSoup to parse raw HTML text.</a:t>
            </a:r>
            <a:endParaRPr b="0" i="0" sz="1750" u="none" cap="none" strike="noStrike"/>
          </a:p>
        </p:txBody>
      </p:sp>
      <p:pic>
        <p:nvPicPr>
          <p:cNvPr descr="preencoded.png" id="117" name="Google Shape;117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790" y="4518303"/>
            <a:ext cx="6521410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/>
          <p:nvPr/>
        </p:nvSpPr>
        <p:spPr>
          <a:xfrm>
            <a:off x="1020604" y="565237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Find Data</a:t>
            </a:r>
            <a:endParaRPr b="0" i="0" sz="2200" u="none" cap="none" strike="noStrike"/>
          </a:p>
        </p:txBody>
      </p:sp>
      <p:sp>
        <p:nvSpPr>
          <p:cNvPr id="119" name="Google Shape;119;p17"/>
          <p:cNvSpPr/>
          <p:nvPr/>
        </p:nvSpPr>
        <p:spPr>
          <a:xfrm>
            <a:off x="1020604" y="6142792"/>
            <a:ext cx="606778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Locate player names, teams, ratings, and positions using CSS selectors.</a:t>
            </a:r>
            <a:endParaRPr b="0" i="0" sz="1750" u="none" cap="none" strike="noStrike"/>
          </a:p>
        </p:txBody>
      </p:sp>
      <p:pic>
        <p:nvPicPr>
          <p:cNvPr descr="preencoded.png" id="120" name="Google Shape;120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15200" y="4518303"/>
            <a:ext cx="6521410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/>
          <p:nvPr/>
        </p:nvSpPr>
        <p:spPr>
          <a:xfrm>
            <a:off x="7542014" y="565237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Store &amp; Convert</a:t>
            </a:r>
            <a:endParaRPr b="0" i="0" sz="2200" u="none" cap="none" strike="noStrike"/>
          </a:p>
        </p:txBody>
      </p:sp>
      <p:sp>
        <p:nvSpPr>
          <p:cNvPr id="122" name="Google Shape;122;p17"/>
          <p:cNvSpPr/>
          <p:nvPr/>
        </p:nvSpPr>
        <p:spPr>
          <a:xfrm>
            <a:off x="7542014" y="6142792"/>
            <a:ext cx="606778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Store in lists of dictionaries, then convert to pandas DataFrames for structure.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/>
          <p:nvPr/>
        </p:nvSpPr>
        <p:spPr>
          <a:xfrm>
            <a:off x="793790" y="1696045"/>
            <a:ext cx="7225546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"/>
              <a:buNone/>
            </a:pPr>
            <a:r>
              <a:rPr b="1" i="0" lang="en-US" sz="445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Data Cleaning and Merging</a:t>
            </a:r>
            <a:endParaRPr b="0" i="0" sz="4450" u="none" cap="none" strike="noStrike"/>
          </a:p>
        </p:txBody>
      </p:sp>
      <p:sp>
        <p:nvSpPr>
          <p:cNvPr id="129" name="Google Shape;129;p18"/>
          <p:cNvSpPr/>
          <p:nvPr/>
        </p:nvSpPr>
        <p:spPr>
          <a:xfrm>
            <a:off x="793790" y="2858453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After extraction, data is cleaned and combined to create a comprehensive dataset.</a:t>
            </a:r>
            <a:endParaRPr b="0" i="0" sz="1750" u="none" cap="none" strike="noStrike"/>
          </a:p>
        </p:txBody>
      </p:sp>
      <p:sp>
        <p:nvSpPr>
          <p:cNvPr id="130" name="Google Shape;130;p18"/>
          <p:cNvSpPr/>
          <p:nvPr/>
        </p:nvSpPr>
        <p:spPr>
          <a:xfrm>
            <a:off x="793790" y="3476506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8"/>
          <p:cNvSpPr/>
          <p:nvPr/>
        </p:nvSpPr>
        <p:spPr>
          <a:xfrm>
            <a:off x="1530906" y="355437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Clean Player Names</a:t>
            </a:r>
            <a:endParaRPr b="0" i="0" sz="2200" u="none" cap="none" strike="noStrike"/>
          </a:p>
        </p:txBody>
      </p:sp>
      <p:sp>
        <p:nvSpPr>
          <p:cNvPr id="132" name="Google Shape;132;p18"/>
          <p:cNvSpPr/>
          <p:nvPr/>
        </p:nvSpPr>
        <p:spPr>
          <a:xfrm>
            <a:off x="1530906" y="4044791"/>
            <a:ext cx="5642491" cy="3705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Remove extra whitespace using </a:t>
            </a:r>
            <a:r>
              <a:rPr b="0" i="0" lang="en-US" sz="1750" u="none" cap="none" strike="noStrike">
                <a:solidFill>
                  <a:srgbClr val="2A2742"/>
                </a:solidFill>
                <a:highlight>
                  <a:srgbClr val="EDEDED"/>
                </a:highlight>
                <a:latin typeface="Consolas"/>
                <a:ea typeface="Consolas"/>
                <a:cs typeface="Consolas"/>
                <a:sym typeface="Consolas"/>
              </a:rPr>
              <a:t>.str.strip()</a:t>
            </a: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  <a:endParaRPr b="0" i="0" sz="1750" u="none" cap="none" strike="noStrike"/>
          </a:p>
        </p:txBody>
      </p:sp>
      <p:sp>
        <p:nvSpPr>
          <p:cNvPr id="133" name="Google Shape;133;p18"/>
          <p:cNvSpPr/>
          <p:nvPr/>
        </p:nvSpPr>
        <p:spPr>
          <a:xfrm>
            <a:off x="7456884" y="3476506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8"/>
          <p:cNvSpPr/>
          <p:nvPr/>
        </p:nvSpPr>
        <p:spPr>
          <a:xfrm>
            <a:off x="8194000" y="3554373"/>
            <a:ext cx="2903220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Combine DataFrames</a:t>
            </a:r>
            <a:endParaRPr b="0" i="0" sz="2200" u="none" cap="none" strike="noStrike"/>
          </a:p>
        </p:txBody>
      </p:sp>
      <p:sp>
        <p:nvSpPr>
          <p:cNvPr id="135" name="Google Shape;135;p18"/>
          <p:cNvSpPr/>
          <p:nvPr/>
        </p:nvSpPr>
        <p:spPr>
          <a:xfrm>
            <a:off x="8194000" y="4044791"/>
            <a:ext cx="5642610" cy="7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Use </a:t>
            </a:r>
            <a:r>
              <a:rPr b="0" i="0" lang="en-US" sz="1750" u="none" cap="none" strike="noStrike">
                <a:solidFill>
                  <a:srgbClr val="2A2742"/>
                </a:solidFill>
                <a:highlight>
                  <a:srgbClr val="EDEDED"/>
                </a:highlight>
                <a:latin typeface="Consolas"/>
                <a:ea typeface="Consolas"/>
                <a:cs typeface="Consolas"/>
                <a:sym typeface="Consolas"/>
              </a:rPr>
              <a:t>pd.concat()</a:t>
            </a: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 to merge DataFrames for each player role.</a:t>
            </a:r>
            <a:endParaRPr b="0" i="0" sz="1750" u="none" cap="none" strike="noStrike"/>
          </a:p>
        </p:txBody>
      </p:sp>
      <p:sp>
        <p:nvSpPr>
          <p:cNvPr id="136" name="Google Shape;136;p18"/>
          <p:cNvSpPr/>
          <p:nvPr/>
        </p:nvSpPr>
        <p:spPr>
          <a:xfrm>
            <a:off x="793790" y="5231844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8"/>
          <p:cNvSpPr/>
          <p:nvPr/>
        </p:nvSpPr>
        <p:spPr>
          <a:xfrm>
            <a:off x="1530906" y="530971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Add Metadata</a:t>
            </a:r>
            <a:endParaRPr b="0" i="0" sz="2200" u="none" cap="none" strike="noStrike"/>
          </a:p>
        </p:txBody>
      </p:sp>
      <p:sp>
        <p:nvSpPr>
          <p:cNvPr id="138" name="Google Shape;138;p18"/>
          <p:cNvSpPr/>
          <p:nvPr/>
        </p:nvSpPr>
        <p:spPr>
          <a:xfrm>
            <a:off x="1530906" y="5800130"/>
            <a:ext cx="564249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Include 'Role', 'Format', and 'Gender' columns for context and fill missing 'Gender' values.</a:t>
            </a:r>
            <a:endParaRPr b="0" i="0" sz="1750" u="none" cap="none" strike="noStrike"/>
          </a:p>
        </p:txBody>
      </p:sp>
      <p:sp>
        <p:nvSpPr>
          <p:cNvPr id="139" name="Google Shape;139;p18"/>
          <p:cNvSpPr/>
          <p:nvPr/>
        </p:nvSpPr>
        <p:spPr>
          <a:xfrm>
            <a:off x="7456884" y="5231844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8"/>
          <p:cNvSpPr/>
          <p:nvPr/>
        </p:nvSpPr>
        <p:spPr>
          <a:xfrm>
            <a:off x="8194000" y="530971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Convert Data Types</a:t>
            </a:r>
            <a:endParaRPr b="0" i="0" sz="2200" u="none" cap="none" strike="noStrike"/>
          </a:p>
        </p:txBody>
      </p:sp>
      <p:sp>
        <p:nvSpPr>
          <p:cNvPr id="141" name="Google Shape;141;p18"/>
          <p:cNvSpPr/>
          <p:nvPr/>
        </p:nvSpPr>
        <p:spPr>
          <a:xfrm>
            <a:off x="8194000" y="5800130"/>
            <a:ext cx="5642610" cy="7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Change 'Rating' and 'Position' to integers using </a:t>
            </a:r>
            <a:r>
              <a:rPr b="0" i="0" lang="en-US" sz="1750" u="none" cap="none" strike="noStrike">
                <a:solidFill>
                  <a:srgbClr val="2A2742"/>
                </a:solidFill>
                <a:highlight>
                  <a:srgbClr val="EDEDED"/>
                </a:highlight>
                <a:latin typeface="Consolas"/>
                <a:ea typeface="Consolas"/>
                <a:cs typeface="Consolas"/>
                <a:sym typeface="Consolas"/>
              </a:rPr>
              <a:t>.astype("int")</a:t>
            </a: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/>
          <p:nvPr/>
        </p:nvSpPr>
        <p:spPr>
          <a:xfrm>
            <a:off x="793790" y="1564243"/>
            <a:ext cx="7132082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"/>
              <a:buNone/>
            </a:pPr>
            <a:r>
              <a:rPr b="1" i="0" lang="en-US" sz="445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Data Analysis: Key Insights</a:t>
            </a:r>
            <a:endParaRPr b="0" i="0" sz="4450" u="none" cap="none" strike="noStrike"/>
          </a:p>
        </p:txBody>
      </p:sp>
      <p:sp>
        <p:nvSpPr>
          <p:cNvPr id="148" name="Google Shape;148;p19"/>
          <p:cNvSpPr/>
          <p:nvPr/>
        </p:nvSpPr>
        <p:spPr>
          <a:xfrm>
            <a:off x="793790" y="2726650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Using pandas, we address key questions about the dataset's structure and player distribution.</a:t>
            </a:r>
            <a:endParaRPr b="0" i="0" sz="1750" u="none" cap="none" strike="noStrike"/>
          </a:p>
        </p:txBody>
      </p:sp>
      <p:sp>
        <p:nvSpPr>
          <p:cNvPr id="149" name="Google Shape;149;p19"/>
          <p:cNvSpPr/>
          <p:nvPr/>
        </p:nvSpPr>
        <p:spPr>
          <a:xfrm>
            <a:off x="793790" y="357151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Dataset Overview</a:t>
            </a:r>
            <a:endParaRPr b="0" i="0" sz="2200" u="none" cap="none" strike="noStrike"/>
          </a:p>
        </p:txBody>
      </p:sp>
      <p:sp>
        <p:nvSpPr>
          <p:cNvPr id="150" name="Google Shape;150;p19"/>
          <p:cNvSpPr/>
          <p:nvPr/>
        </p:nvSpPr>
        <p:spPr>
          <a:xfrm>
            <a:off x="793790" y="4152662"/>
            <a:ext cx="6244709" cy="3705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Size and missing values (</a:t>
            </a:r>
            <a:r>
              <a:rPr b="0" i="0" lang="en-US" sz="1750" u="none" cap="none" strike="noStrike">
                <a:solidFill>
                  <a:srgbClr val="2A2742"/>
                </a:solidFill>
                <a:highlight>
                  <a:srgbClr val="EDEDED"/>
                </a:highlight>
                <a:latin typeface="Consolas"/>
                <a:ea typeface="Consolas"/>
                <a:cs typeface="Consolas"/>
                <a:sym typeface="Consolas"/>
              </a:rPr>
              <a:t>df.shape</a:t>
            </a: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b="0" i="0" lang="en-US" sz="1750" u="none" cap="none" strike="noStrike">
                <a:solidFill>
                  <a:srgbClr val="2A2742"/>
                </a:solidFill>
                <a:highlight>
                  <a:srgbClr val="EDEDED"/>
                </a:highlight>
                <a:latin typeface="Consolas"/>
                <a:ea typeface="Consolas"/>
                <a:cs typeface="Consolas"/>
                <a:sym typeface="Consolas"/>
              </a:rPr>
              <a:t>df.isnull().sum()</a:t>
            </a: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).</a:t>
            </a:r>
            <a:endParaRPr b="0" i="0" sz="1750" u="none" cap="none" strike="noStrike"/>
          </a:p>
        </p:txBody>
      </p:sp>
      <p:sp>
        <p:nvSpPr>
          <p:cNvPr id="151" name="Google Shape;151;p19"/>
          <p:cNvSpPr/>
          <p:nvPr/>
        </p:nvSpPr>
        <p:spPr>
          <a:xfrm>
            <a:off x="793790" y="474999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Distribution Analysis</a:t>
            </a:r>
            <a:endParaRPr b="0" i="0" sz="2200" u="none" cap="none" strike="noStrike"/>
          </a:p>
        </p:txBody>
      </p:sp>
      <p:sp>
        <p:nvSpPr>
          <p:cNvPr id="152" name="Google Shape;152;p19"/>
          <p:cNvSpPr/>
          <p:nvPr/>
        </p:nvSpPr>
        <p:spPr>
          <a:xfrm>
            <a:off x="793790" y="5331143"/>
            <a:ext cx="6244709" cy="3705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Players across formats (</a:t>
            </a:r>
            <a:r>
              <a:rPr b="0" i="0" lang="en-US" sz="1750" u="none" cap="none" strike="noStrike">
                <a:solidFill>
                  <a:srgbClr val="2A2742"/>
                </a:solidFill>
                <a:highlight>
                  <a:srgbClr val="EDEDED"/>
                </a:highlight>
                <a:latin typeface="Consolas"/>
                <a:ea typeface="Consolas"/>
                <a:cs typeface="Consolas"/>
                <a:sym typeface="Consolas"/>
              </a:rPr>
              <a:t>value_counts()</a:t>
            </a: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).</a:t>
            </a:r>
            <a:endParaRPr b="0" i="0" sz="1750" u="none" cap="none" strike="noStrike"/>
          </a:p>
        </p:txBody>
      </p:sp>
      <p:sp>
        <p:nvSpPr>
          <p:cNvPr id="153" name="Google Shape;153;p19"/>
          <p:cNvSpPr/>
          <p:nvPr/>
        </p:nvSpPr>
        <p:spPr>
          <a:xfrm>
            <a:off x="793790" y="5780961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Male vs. female players.</a:t>
            </a:r>
            <a:endParaRPr b="0" i="0" sz="1750" u="none" cap="none" strike="noStrike"/>
          </a:p>
        </p:txBody>
      </p:sp>
      <p:sp>
        <p:nvSpPr>
          <p:cNvPr id="154" name="Google Shape;154;p19"/>
          <p:cNvSpPr/>
          <p:nvPr/>
        </p:nvSpPr>
        <p:spPr>
          <a:xfrm>
            <a:off x="793790" y="6223159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Player count per role.</a:t>
            </a:r>
            <a:endParaRPr b="0" i="0" sz="1750" u="none" cap="none" strike="noStrike"/>
          </a:p>
        </p:txBody>
      </p:sp>
      <p:sp>
        <p:nvSpPr>
          <p:cNvPr id="155" name="Google Shape;155;p19"/>
          <p:cNvSpPr/>
          <p:nvPr/>
        </p:nvSpPr>
        <p:spPr>
          <a:xfrm>
            <a:off x="7599521" y="3571518"/>
            <a:ext cx="3254216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Team &amp; Country Analysis</a:t>
            </a:r>
            <a:endParaRPr b="0" i="0" sz="2200" u="none" cap="none" strike="noStrike"/>
          </a:p>
        </p:txBody>
      </p:sp>
      <p:sp>
        <p:nvSpPr>
          <p:cNvPr id="156" name="Google Shape;156;p19"/>
          <p:cNvSpPr/>
          <p:nvPr/>
        </p:nvSpPr>
        <p:spPr>
          <a:xfrm>
            <a:off x="7599521" y="4152662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Top 5 teams with most players.</a:t>
            </a:r>
            <a:endParaRPr b="0" i="0" sz="1750" u="none" cap="none" strike="noStrike"/>
          </a:p>
        </p:txBody>
      </p:sp>
      <p:sp>
        <p:nvSpPr>
          <p:cNvPr id="157" name="Google Shape;157;p19"/>
          <p:cNvSpPr/>
          <p:nvPr/>
        </p:nvSpPr>
        <p:spPr>
          <a:xfrm>
            <a:off x="7599521" y="4594860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Number of unique teams.</a:t>
            </a:r>
            <a:endParaRPr b="0" i="0" sz="1750" u="none" cap="none" strike="noStrike"/>
          </a:p>
        </p:txBody>
      </p:sp>
      <p:sp>
        <p:nvSpPr>
          <p:cNvPr id="158" name="Google Shape;158;p19"/>
          <p:cNvSpPr/>
          <p:nvPr/>
        </p:nvSpPr>
        <p:spPr>
          <a:xfrm>
            <a:off x="7599521" y="518457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Rating Analysis</a:t>
            </a:r>
            <a:endParaRPr b="0" i="0" sz="2200" u="none" cap="none" strike="noStrike"/>
          </a:p>
        </p:txBody>
      </p:sp>
      <p:sp>
        <p:nvSpPr>
          <p:cNvPr id="159" name="Google Shape;159;p19"/>
          <p:cNvSpPr/>
          <p:nvPr/>
        </p:nvSpPr>
        <p:spPr>
          <a:xfrm>
            <a:off x="7599521" y="5765721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Basic statistics (mean, median, min, max).</a:t>
            </a:r>
            <a:endParaRPr b="0" i="0" sz="1750" u="none" cap="none" strike="noStrike"/>
          </a:p>
        </p:txBody>
      </p:sp>
      <p:sp>
        <p:nvSpPr>
          <p:cNvPr id="160" name="Google Shape;160;p19"/>
          <p:cNvSpPr/>
          <p:nvPr/>
        </p:nvSpPr>
        <p:spPr>
          <a:xfrm>
            <a:off x="7599521" y="6207919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Range of ratings.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/>
          <p:nvPr/>
        </p:nvSpPr>
        <p:spPr>
          <a:xfrm>
            <a:off x="793790" y="1667947"/>
            <a:ext cx="6582013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"/>
              <a:buNone/>
            </a:pPr>
            <a:r>
              <a:rPr b="1" i="0" lang="en-US" sz="445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Cross-Category Analysis</a:t>
            </a:r>
            <a:endParaRPr b="0" i="0" sz="4450" u="none" cap="none" strike="noStrike"/>
          </a:p>
        </p:txBody>
      </p:sp>
      <p:sp>
        <p:nvSpPr>
          <p:cNvPr id="167" name="Google Shape;167;p20"/>
          <p:cNvSpPr/>
          <p:nvPr/>
        </p:nvSpPr>
        <p:spPr>
          <a:xfrm>
            <a:off x="793790" y="2830354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Investigating relationships between player attributes and performing statistical tests.</a:t>
            </a:r>
            <a:endParaRPr b="0" i="0" sz="1750" u="none" cap="none" strike="noStrike"/>
          </a:p>
        </p:txBody>
      </p:sp>
      <p:sp>
        <p:nvSpPr>
          <p:cNvPr id="168" name="Google Shape;168;p20"/>
          <p:cNvSpPr/>
          <p:nvPr/>
        </p:nvSpPr>
        <p:spPr>
          <a:xfrm>
            <a:off x="793790" y="3788569"/>
            <a:ext cx="4196358" cy="2772966"/>
          </a:xfrm>
          <a:prstGeom prst="roundRect">
            <a:avLst>
              <a:gd fmla="val 5276" name="adj"/>
            </a:avLst>
          </a:prstGeom>
          <a:solidFill>
            <a:srgbClr val="FAFAF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0"/>
          <p:cNvSpPr/>
          <p:nvPr/>
        </p:nvSpPr>
        <p:spPr>
          <a:xfrm>
            <a:off x="793790" y="3758089"/>
            <a:ext cx="4196358" cy="121920"/>
          </a:xfrm>
          <a:prstGeom prst="roundRect">
            <a:avLst>
              <a:gd fmla="val 78139" name="adj"/>
            </a:avLst>
          </a:prstGeom>
          <a:solidFill>
            <a:srgbClr val="5E4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0"/>
          <p:cNvSpPr/>
          <p:nvPr/>
        </p:nvSpPr>
        <p:spPr>
          <a:xfrm>
            <a:off x="2551688" y="3448407"/>
            <a:ext cx="680442" cy="680442"/>
          </a:xfrm>
          <a:prstGeom prst="roundRect">
            <a:avLst>
              <a:gd fmla="val 134383" name="adj"/>
            </a:avLst>
          </a:prstGeom>
          <a:solidFill>
            <a:srgbClr val="5E4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1" name="Google Shape;17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5761" y="3618548"/>
            <a:ext cx="272177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0"/>
          <p:cNvSpPr/>
          <p:nvPr/>
        </p:nvSpPr>
        <p:spPr>
          <a:xfrm>
            <a:off x="1051084" y="4355544"/>
            <a:ext cx="3681770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Format &amp; Gender Distribution</a:t>
            </a:r>
            <a:endParaRPr b="0" i="0" sz="2200" u="none" cap="none" strike="noStrike"/>
          </a:p>
        </p:txBody>
      </p:sp>
      <p:sp>
        <p:nvSpPr>
          <p:cNvPr id="173" name="Google Shape;173;p20"/>
          <p:cNvSpPr/>
          <p:nvPr/>
        </p:nvSpPr>
        <p:spPr>
          <a:xfrm>
            <a:off x="1051084" y="5200293"/>
            <a:ext cx="3681770" cy="11039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Crosstabulation table: </a:t>
            </a:r>
            <a:r>
              <a:rPr b="0" i="0" lang="en-US" sz="1750" u="none" cap="none" strike="noStrike">
                <a:solidFill>
                  <a:srgbClr val="2A2742"/>
                </a:solidFill>
                <a:highlight>
                  <a:srgbClr val="EDEDED"/>
                </a:highlight>
                <a:latin typeface="Consolas"/>
                <a:ea typeface="Consolas"/>
                <a:cs typeface="Consolas"/>
                <a:sym typeface="Consolas"/>
              </a:rPr>
              <a:t>pd.crosstab(df['Format'], df['Gender'])</a:t>
            </a: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  <a:endParaRPr b="0" i="0" sz="1750" u="none" cap="none" strike="noStrike"/>
          </a:p>
        </p:txBody>
      </p:sp>
      <p:sp>
        <p:nvSpPr>
          <p:cNvPr id="174" name="Google Shape;174;p20"/>
          <p:cNvSpPr/>
          <p:nvPr/>
        </p:nvSpPr>
        <p:spPr>
          <a:xfrm>
            <a:off x="5216962" y="3788569"/>
            <a:ext cx="4196358" cy="2772966"/>
          </a:xfrm>
          <a:prstGeom prst="roundRect">
            <a:avLst>
              <a:gd fmla="val 5276" name="adj"/>
            </a:avLst>
          </a:prstGeom>
          <a:solidFill>
            <a:srgbClr val="FAFAF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0"/>
          <p:cNvSpPr/>
          <p:nvPr/>
        </p:nvSpPr>
        <p:spPr>
          <a:xfrm>
            <a:off x="5216962" y="3758089"/>
            <a:ext cx="4196358" cy="121920"/>
          </a:xfrm>
          <a:prstGeom prst="roundRect">
            <a:avLst>
              <a:gd fmla="val 78139" name="adj"/>
            </a:avLst>
          </a:prstGeom>
          <a:solidFill>
            <a:srgbClr val="5E4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0"/>
          <p:cNvSpPr/>
          <p:nvPr/>
        </p:nvSpPr>
        <p:spPr>
          <a:xfrm>
            <a:off x="6974860" y="3448407"/>
            <a:ext cx="680442" cy="680442"/>
          </a:xfrm>
          <a:prstGeom prst="roundRect">
            <a:avLst>
              <a:gd fmla="val 134383" name="adj"/>
            </a:avLst>
          </a:prstGeom>
          <a:solidFill>
            <a:srgbClr val="5E4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7" name="Google Shape;17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8933" y="3618548"/>
            <a:ext cx="272177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0"/>
          <p:cNvSpPr/>
          <p:nvPr/>
        </p:nvSpPr>
        <p:spPr>
          <a:xfrm>
            <a:off x="5474256" y="435554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Rating Significance</a:t>
            </a:r>
            <a:endParaRPr b="0" i="0" sz="2200" u="none" cap="none" strike="noStrike"/>
          </a:p>
        </p:txBody>
      </p:sp>
      <p:sp>
        <p:nvSpPr>
          <p:cNvPr id="179" name="Google Shape;179;p20"/>
          <p:cNvSpPr/>
          <p:nvPr/>
        </p:nvSpPr>
        <p:spPr>
          <a:xfrm>
            <a:off x="5474256" y="4845963"/>
            <a:ext cx="368177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T-test to compare ratings between all-rounders and other players.</a:t>
            </a:r>
            <a:endParaRPr b="0" i="0" sz="1750" u="none" cap="none" strike="noStrike"/>
          </a:p>
        </p:txBody>
      </p:sp>
      <p:sp>
        <p:nvSpPr>
          <p:cNvPr id="180" name="Google Shape;180;p20"/>
          <p:cNvSpPr/>
          <p:nvPr/>
        </p:nvSpPr>
        <p:spPr>
          <a:xfrm>
            <a:off x="9640133" y="3788569"/>
            <a:ext cx="4196358" cy="2772966"/>
          </a:xfrm>
          <a:prstGeom prst="roundRect">
            <a:avLst>
              <a:gd fmla="val 5276" name="adj"/>
            </a:avLst>
          </a:prstGeom>
          <a:solidFill>
            <a:srgbClr val="FAFAF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0"/>
          <p:cNvSpPr/>
          <p:nvPr/>
        </p:nvSpPr>
        <p:spPr>
          <a:xfrm>
            <a:off x="9640133" y="3758089"/>
            <a:ext cx="4196358" cy="121920"/>
          </a:xfrm>
          <a:prstGeom prst="roundRect">
            <a:avLst>
              <a:gd fmla="val 78139" name="adj"/>
            </a:avLst>
          </a:prstGeom>
          <a:solidFill>
            <a:srgbClr val="5E4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0"/>
          <p:cNvSpPr/>
          <p:nvPr/>
        </p:nvSpPr>
        <p:spPr>
          <a:xfrm>
            <a:off x="11398032" y="3448407"/>
            <a:ext cx="680442" cy="680442"/>
          </a:xfrm>
          <a:prstGeom prst="roundRect">
            <a:avLst>
              <a:gd fmla="val 134383" name="adj"/>
            </a:avLst>
          </a:prstGeom>
          <a:solidFill>
            <a:srgbClr val="5E4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3" name="Google Shape;183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02105" y="3618548"/>
            <a:ext cx="272177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/>
          <p:nvPr/>
        </p:nvSpPr>
        <p:spPr>
          <a:xfrm>
            <a:off x="9897427" y="435554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Average Ratings</a:t>
            </a:r>
            <a:endParaRPr b="0" i="0" sz="2200" u="none" cap="none" strike="noStrike"/>
          </a:p>
        </p:txBody>
      </p:sp>
      <p:sp>
        <p:nvSpPr>
          <p:cNvPr id="185" name="Google Shape;185;p20"/>
          <p:cNvSpPr/>
          <p:nvPr/>
        </p:nvSpPr>
        <p:spPr>
          <a:xfrm>
            <a:off x="9897427" y="4845963"/>
            <a:ext cx="368177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Analyze average ratings by Format, Role, and Gender using a pivot table.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/>
          <p:nvPr/>
        </p:nvSpPr>
        <p:spPr>
          <a:xfrm>
            <a:off x="793790" y="2459236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"/>
              <a:buNone/>
            </a:pPr>
            <a:r>
              <a:rPr b="1" i="0" lang="en-US" sz="445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Data Visualization</a:t>
            </a:r>
            <a:endParaRPr b="0" i="0" sz="4450" u="none" cap="none" strike="noStrike"/>
          </a:p>
        </p:txBody>
      </p:sp>
      <p:sp>
        <p:nvSpPr>
          <p:cNvPr id="192" name="Google Shape;192;p21"/>
          <p:cNvSpPr/>
          <p:nvPr/>
        </p:nvSpPr>
        <p:spPr>
          <a:xfrm>
            <a:off x="793790" y="3621643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Visualizing the data provides clear and comprehensive summaries of the ICC cricket player rankings.</a:t>
            </a:r>
            <a:endParaRPr b="0" i="0" sz="1750" u="none" cap="none" strike="noStrike"/>
          </a:p>
        </p:txBody>
      </p:sp>
      <p:sp>
        <p:nvSpPr>
          <p:cNvPr id="193" name="Google Shape;193;p21"/>
          <p:cNvSpPr/>
          <p:nvPr/>
        </p:nvSpPr>
        <p:spPr>
          <a:xfrm>
            <a:off x="793790" y="4443770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Bar chart: Player distribution across formats.</a:t>
            </a:r>
            <a:endParaRPr b="0" i="0" sz="1750" u="none" cap="none" strike="noStrike"/>
          </a:p>
        </p:txBody>
      </p:sp>
      <p:sp>
        <p:nvSpPr>
          <p:cNvPr id="194" name="Google Shape;194;p21"/>
          <p:cNvSpPr/>
          <p:nvPr/>
        </p:nvSpPr>
        <p:spPr>
          <a:xfrm>
            <a:off x="793790" y="4885968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Bar chart: Top 5 teams with most players.</a:t>
            </a:r>
            <a:endParaRPr b="0" i="0" sz="1750" u="none" cap="none" strike="noStrike"/>
          </a:p>
        </p:txBody>
      </p:sp>
      <p:sp>
        <p:nvSpPr>
          <p:cNvPr id="195" name="Google Shape;195;p21"/>
          <p:cNvSpPr/>
          <p:nvPr/>
        </p:nvSpPr>
        <p:spPr>
          <a:xfrm>
            <a:off x="793790" y="5328166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Pie chart: Player distribution by role.</a:t>
            </a:r>
            <a:endParaRPr b="0" i="0" sz="1750" u="none" cap="none" strike="noStrike"/>
          </a:p>
        </p:txBody>
      </p:sp>
      <p:sp>
        <p:nvSpPr>
          <p:cNvPr id="196" name="Google Shape;196;p21"/>
          <p:cNvSpPr/>
          <p:nvPr/>
        </p:nvSpPr>
        <p:spPr>
          <a:xfrm>
            <a:off x="7599521" y="4443770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Histogram with KDE: Rating distribution by gender.</a:t>
            </a:r>
            <a:endParaRPr b="0" i="0" sz="1750" u="none" cap="none" strike="noStrike"/>
          </a:p>
        </p:txBody>
      </p:sp>
      <p:sp>
        <p:nvSpPr>
          <p:cNvPr id="197" name="Google Shape;197;p21"/>
          <p:cNvSpPr/>
          <p:nvPr/>
        </p:nvSpPr>
        <p:spPr>
          <a:xfrm>
            <a:off x="7599521" y="4885968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Boxplot: Rating distribution, showing outliers.</a:t>
            </a:r>
            <a:endParaRPr b="0" i="0" sz="1750" u="none" cap="none" strike="noStrike"/>
          </a:p>
        </p:txBody>
      </p:sp>
      <p:sp>
        <p:nvSpPr>
          <p:cNvPr id="198" name="Google Shape;198;p21"/>
          <p:cNvSpPr/>
          <p:nvPr/>
        </p:nvSpPr>
        <p:spPr>
          <a:xfrm>
            <a:off x="7599521" y="5328166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Heatmap: Correlation between Position and Rating.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